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4" r:id="rId3"/>
    <p:sldId id="307" r:id="rId4"/>
    <p:sldId id="321" r:id="rId5"/>
    <p:sldId id="308" r:id="rId6"/>
    <p:sldId id="326" r:id="rId7"/>
    <p:sldId id="309" r:id="rId8"/>
    <p:sldId id="310" r:id="rId9"/>
    <p:sldId id="319" r:id="rId10"/>
    <p:sldId id="311" r:id="rId11"/>
    <p:sldId id="312" r:id="rId12"/>
    <p:sldId id="313" r:id="rId13"/>
    <p:sldId id="322" r:id="rId14"/>
    <p:sldId id="323" r:id="rId15"/>
    <p:sldId id="324" r:id="rId16"/>
    <p:sldId id="325" r:id="rId17"/>
    <p:sldId id="314" r:id="rId18"/>
    <p:sldId id="315" r:id="rId19"/>
    <p:sldId id="316" r:id="rId20"/>
    <p:sldId id="317" r:id="rId21"/>
    <p:sldId id="320" r:id="rId22"/>
    <p:sldId id="318" r:id="rId23"/>
    <p:sldId id="279" r:id="rId24"/>
  </p:sldIdLst>
  <p:sldSz cx="9144000" cy="5143500" type="screen16x9"/>
  <p:notesSz cx="6858000" cy="9144000"/>
  <p:embeddedFontLst>
    <p:embeddedFont>
      <p:font typeface="Consolas" panose="020B0609020204030204" pitchFamily="49" charset="0"/>
      <p:regular r:id="rId26"/>
      <p:bold r:id="rId27"/>
      <p:italic r:id="rId28"/>
      <p:boldItalic r:id="rId29"/>
    </p:embeddedFont>
    <p:embeddedFont>
      <p:font typeface="Krona One" panose="020B0604020202020204" charset="0"/>
      <p:regular r:id="rId30"/>
    </p:embeddedFont>
    <p:embeddedFont>
      <p:font typeface="Miriam Libre" panose="00000500000000000000" pitchFamily="2" charset="-79"/>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p:scale>
          <a:sx n="100" d="100"/>
          <a:sy n="100" d="100"/>
        </p:scale>
        <p:origin x="522" y="5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1"/>
            <a:endParaRPr lang="en-US" dirty="0"/>
          </a:p>
          <a:p>
            <a:pPr lvl="0"/>
            <a:r>
              <a:rPr lang="en-US" dirty="0"/>
              <a:t>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Line chart – show how values change across a parameter (such as over time). Good for seeing patterns and trends</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Scatter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A few additional charts:</a:t>
            </a:r>
          </a:p>
          <a:p>
            <a:pPr lvl="1"/>
            <a:r>
              <a:rPr lang="en-US" dirty="0"/>
              <a:t>Histogram is basically a bar chart for continuous data</a:t>
            </a:r>
          </a:p>
          <a:p>
            <a:pPr lvl="1"/>
            <a:r>
              <a:rPr lang="en-US" dirty="0"/>
              <a:t>Pie chart is good for “part-to-whole” comparison when things all add up to 100%</a:t>
            </a:r>
          </a:p>
          <a:p>
            <a:pPr lvl="1"/>
            <a:r>
              <a:rPr lang="en-US" dirty="0"/>
              <a:t>Bubble chart can show relationship between </a:t>
            </a:r>
            <a:r>
              <a:rPr lang="en-US" i="1" dirty="0"/>
              <a:t>three</a:t>
            </a:r>
            <a:r>
              <a:rPr lang="en-US" i="0" dirty="0"/>
              <a:t> variables – the size of the bubble is another dimension</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Google Sheets has a lot of great built-in graphing capabilities for a variety of data types</a:t>
            </a:r>
          </a:p>
          <a:p>
            <a:r>
              <a:rPr lang="en-US" dirty="0"/>
              <a:t>There are a ton of different chart types, and it automatically suggests ones that might be good</a:t>
            </a:r>
          </a:p>
          <a:p>
            <a:r>
              <a:rPr lang="en-US" dirty="0"/>
              <a:t>There are also several ways to customize the charts – the styles, the titles, the gridlines/scale, and more!</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 by going over R – a programming language for statistical computing</a:t>
            </a:r>
          </a:p>
          <a:p>
            <a:pPr lvl="1"/>
            <a:r>
              <a:rPr lang="en-US" dirty="0"/>
              <a:t>Developed by Ross Ihaka and Robert Gentleman (hm, I wonder where it got its name)</a:t>
            </a:r>
          </a:p>
          <a:p>
            <a:pPr lvl="1"/>
            <a:r>
              <a:rPr lang="en-US" dirty="0"/>
              <a:t>Very popular language to use for data processing</a:t>
            </a:r>
          </a:p>
          <a:p>
            <a:pPr lvl="1"/>
            <a:r>
              <a:rPr lang="en-US" dirty="0"/>
              <a:t>Free and open source, meaning anyone can use it and work on it</a:t>
            </a:r>
          </a:p>
          <a:p>
            <a:pPr lvl="1"/>
            <a:r>
              <a:rPr lang="en-US" dirty="0"/>
              <a:t>People really only use it for data/statistics – it isn’t a general purpose language</a:t>
            </a:r>
          </a:p>
          <a:p>
            <a:pPr lvl="0"/>
            <a:r>
              <a:rPr lang="en-US" dirty="0"/>
              <a:t>Next go over Python – a high-level, general-purpose programming language</a:t>
            </a:r>
          </a:p>
          <a:p>
            <a:pPr lvl="1"/>
            <a:r>
              <a:rPr lang="en-US" dirty="0"/>
              <a:t>Developed by Guido van Rossum</a:t>
            </a:r>
          </a:p>
          <a:p>
            <a:pPr lvl="1"/>
            <a:r>
              <a:rPr lang="en-US" dirty="0"/>
              <a:t>Got its name from Monty Python’s Flying Circus</a:t>
            </a:r>
          </a:p>
          <a:p>
            <a:pPr lvl="1"/>
            <a:r>
              <a:rPr lang="en-US" dirty="0"/>
              <a:t>Like R, it is free and open source</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basic rundown of what </a:t>
            </a:r>
            <a:r>
              <a:rPr lang="en-US" dirty="0" err="1"/>
              <a:t>ggplot</a:t>
            </a:r>
            <a:r>
              <a:rPr lang="en-US" dirty="0"/>
              <a:t> is – it’s a software package that allows developers to create elegant data visualizations using the Grammar of Graphics</a:t>
            </a:r>
          </a:p>
          <a:p>
            <a:r>
              <a:rPr lang="en-US" dirty="0"/>
              <a:t>There are versions for both R and Python – the syntax is very similar</a:t>
            </a:r>
          </a:p>
          <a:p>
            <a:r>
              <a:rPr lang="en-US" dirty="0"/>
              <a:t>Show the code – note the syntax</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1"/>
            <a:endParaRPr lang="en-US" dirty="0"/>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remember any examples of data visualization</a:t>
            </a:r>
          </a:p>
          <a:p>
            <a:pPr lvl="1"/>
            <a:r>
              <a:rPr lang="en-US" dirty="0"/>
              <a:t>Go over some of the ones covered in this presentation – emphasize that there are many more too!</a:t>
            </a:r>
          </a:p>
          <a:p>
            <a:pPr lvl="0"/>
            <a:r>
              <a:rPr lang="en-US" dirty="0"/>
              <a:t>Ask the students if they remember why they should learn data visualization</a:t>
            </a:r>
          </a:p>
          <a:p>
            <a:pPr lvl="1"/>
            <a:r>
              <a:rPr lang="en-US" dirty="0"/>
              <a:t>Go over some reasons – also it’s important to be vigilant as a consumer when viewing any data in a visual way</a:t>
            </a:r>
          </a:p>
          <a:p>
            <a:pPr lvl="0"/>
            <a:r>
              <a:rPr lang="en-US" dirty="0"/>
              <a:t>Ask the students if they can recall any of the technologies that can be used for data visualization</a:t>
            </a:r>
          </a:p>
          <a:p>
            <a:pPr lvl="1"/>
            <a:r>
              <a:rPr lang="en-US" dirty="0"/>
              <a:t>Go over some examples</a:t>
            </a:r>
          </a:p>
          <a:p>
            <a:pPr lvl="0"/>
            <a:r>
              <a:rPr lang="en-US" dirty="0"/>
              <a:t>Ask the students if they can recall the types of data and types of charts</a:t>
            </a:r>
          </a:p>
          <a:p>
            <a:pPr lvl="1"/>
            <a:r>
              <a:rPr lang="en-US" dirty="0"/>
              <a:t>Go over the different types of data and some different types of charts</a:t>
            </a:r>
          </a:p>
        </p:txBody>
      </p:sp>
    </p:spTree>
    <p:extLst>
      <p:ext uri="{BB962C8B-B14F-4D97-AF65-F5344CB8AC3E}">
        <p14:creationId xmlns:p14="http://schemas.microsoft.com/office/powerpoint/2010/main" val="127518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Show one basic example of graphs and charts</a:t>
            </a:r>
          </a:p>
          <a:p>
            <a:r>
              <a:rPr lang="en-US" dirty="0"/>
              <a:t>Show a video example – play the clip until around ~3:30</a:t>
            </a:r>
          </a:p>
          <a:p>
            <a:pPr lvl="1"/>
            <a:r>
              <a:rPr lang="en-US" dirty="0"/>
              <a:t>This shows how data can tell a story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 couple more examples – let the students visit each website to play around with the visualizations for a bit</a:t>
            </a:r>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ideas of why data should be visualized</a:t>
            </a:r>
          </a:p>
          <a:p>
            <a:r>
              <a:rPr lang="en-US" dirty="0"/>
              <a:t>Reveal one basic example – it makes big blobs of text-based data much more digestible</a:t>
            </a:r>
          </a:p>
          <a:p>
            <a:pPr lvl="1"/>
            <a:r>
              <a:rPr lang="en-US" dirty="0"/>
              <a:t>Show the data in tabular form first – ask students if they can see which region made the most sales</a:t>
            </a:r>
          </a:p>
          <a:p>
            <a:pPr lvl="1"/>
            <a:r>
              <a:rPr lang="en-US" dirty="0"/>
              <a:t>Then, reveal the chart – ask them again if they can see which region made the most sales</a:t>
            </a:r>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Show students this 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 was created by Florence Nightingale, an English social reformer and statistician in the 1800s. She is the known as the founder of modern nursing, due to her enormous impact on the medical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students some statistics about data (2 bubbles)</a:t>
            </a:r>
          </a:p>
          <a:p>
            <a:pPr lvl="1"/>
            <a:r>
              <a:rPr lang="en-US" dirty="0"/>
              <a:t>It’s a little outdated, but if anything, the numbers have probably gone up</a:t>
            </a:r>
          </a:p>
          <a:p>
            <a:pPr lvl="1"/>
            <a:r>
              <a:rPr lang="en-US" dirty="0"/>
              <a:t>Source: https://www.forbes.com/sites/bernardmarr/2018/05/21/how-much-data-do-we-create-every-day-the-mind-blowing-stats-everyone-should-read/?sh=2fbc1c260ba9</a:t>
            </a:r>
          </a:p>
          <a:p>
            <a:pPr lvl="0"/>
            <a:r>
              <a:rPr lang="en-US" dirty="0"/>
              <a:t>Ask the students if they have any idea what happens to all the data (question)</a:t>
            </a:r>
          </a:p>
          <a:p>
            <a:pPr lvl="1"/>
            <a:r>
              <a:rPr lang="en-US" dirty="0"/>
              <a:t>Any examples of companies that take their data and do things with it?</a:t>
            </a:r>
          </a:p>
          <a:p>
            <a:pPr lvl="1"/>
            <a:r>
              <a:rPr lang="en-US" dirty="0"/>
              <a:t>Amazon shopping knows what you want, Google knows where you are and what to search for, </a:t>
            </a:r>
            <a:r>
              <a:rPr lang="en-US" dirty="0" err="1"/>
              <a:t>etc</a:t>
            </a:r>
            <a:endParaRPr lang="en-US" dirty="0"/>
          </a:p>
          <a:p>
            <a:pPr lvl="0"/>
            <a:r>
              <a:rPr lang="en-US" dirty="0"/>
              <a:t>Reveal that data is extremely valuable… but only if you are actually able to figure out what it means</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endParaRPr lang="en-US" dirty="0"/>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if any local students have seen this map</a:t>
            </a:r>
          </a:p>
          <a:p>
            <a:pPr lvl="1"/>
            <a:r>
              <a:rPr lang="en-US" dirty="0"/>
              <a:t>It’s from the Ohio Department of Health (ODH) and it shows the </a:t>
            </a:r>
            <a:r>
              <a:rPr lang="en-US" dirty="0" err="1"/>
              <a:t>CoViD</a:t>
            </a:r>
            <a:r>
              <a:rPr lang="en-US" dirty="0"/>
              <a:t> risk levels across Ohio</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endParaRPr lang="en-US" dirty="0"/>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 issues that can arise if the data visualizer has any sort of agenda</a:t>
            </a:r>
          </a:p>
          <a:p>
            <a:pPr lvl="1"/>
            <a:r>
              <a:rPr lang="en-US" dirty="0"/>
              <a:t>Visualizations can make it look like certain things are true when they might not be</a:t>
            </a:r>
          </a:p>
          <a:p>
            <a:pPr lvl="0"/>
            <a:r>
              <a:rPr lang="en-US" dirty="0"/>
              <a:t>Reveal the first graph, and ask the students if they can tell what’s wrong with it</a:t>
            </a:r>
          </a:p>
          <a:p>
            <a:pPr lvl="0"/>
            <a:r>
              <a:rPr lang="en-US" dirty="0"/>
              <a:t>Reveal the answer – the graph has been truncated!</a:t>
            </a:r>
          </a:p>
          <a:p>
            <a:pPr lvl="1"/>
            <a:r>
              <a:rPr lang="en-US" dirty="0"/>
              <a:t>The difference between these two values is actually way smaller than it looks</a:t>
            </a:r>
          </a:p>
          <a:p>
            <a:pPr lvl="1"/>
            <a:r>
              <a:rPr lang="en-US" dirty="0"/>
              <a:t>The designer at Fox News probably wanted to scare people into thinking their taxes would go way up, when that isn’t actually the case</a:t>
            </a:r>
          </a:p>
          <a:p>
            <a:pPr lvl="0"/>
            <a:r>
              <a:rPr lang="en-US" dirty="0"/>
              <a:t>Reveal the second graph, and ask the students if they can tell what’s wrong with it</a:t>
            </a:r>
          </a:p>
          <a:p>
            <a:pPr lvl="1"/>
            <a:r>
              <a:rPr lang="en-US" dirty="0"/>
              <a:t>The data here is </a:t>
            </a:r>
            <a:r>
              <a:rPr lang="en-US" b="0" dirty="0"/>
              <a:t>real, but does ice cream actually </a:t>
            </a:r>
            <a:r>
              <a:rPr lang="en-US" b="0" i="1" dirty="0"/>
              <a:t>cause</a:t>
            </a:r>
            <a:r>
              <a:rPr lang="en-US" b="0" i="0" dirty="0"/>
              <a:t> murder? Or does murder </a:t>
            </a:r>
            <a:r>
              <a:rPr lang="en-US" b="0" i="1" dirty="0"/>
              <a:t>cause</a:t>
            </a:r>
            <a:r>
              <a:rPr lang="en-US" b="0" i="0" dirty="0"/>
              <a:t> ice cream?</a:t>
            </a:r>
          </a:p>
          <a:p>
            <a:pPr lvl="0"/>
            <a:r>
              <a:rPr lang="en-US" b="0" i="0" dirty="0"/>
              <a:t>Reveal the fallacy here – it is a case of </a:t>
            </a:r>
            <a:r>
              <a:rPr lang="en-US" b="0" i="1" dirty="0"/>
              <a:t>correlation</a:t>
            </a:r>
            <a:r>
              <a:rPr lang="en-US" b="0" i="0" dirty="0"/>
              <a:t>, not </a:t>
            </a:r>
            <a:r>
              <a:rPr lang="en-US" b="0" i="1" dirty="0"/>
              <a:t>causation</a:t>
            </a:r>
            <a:endParaRPr lang="en-US" b="1" i="1" dirty="0"/>
          </a:p>
          <a:p>
            <a:pPr lvl="1"/>
            <a:r>
              <a:rPr lang="en-US" b="0" i="0" dirty="0"/>
              <a:t>Ice Cream and Murders do both go up in the summertime, but they are both due to the weather, not each other</a:t>
            </a:r>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1"/>
            <a:endParaRPr lang="en-US" b="0" i="0" dirty="0"/>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(Ice Cream &amp; Murder)</a:t>
            </a:r>
          </a:p>
        </p:txBody>
      </p:sp>
      <p:pic>
        <p:nvPicPr>
          <p:cNvPr id="13" name="Picture 12">
            <a:extLst>
              <a:ext uri="{FF2B5EF4-FFF2-40B4-BE49-F238E27FC236}">
                <a16:creationId xmlns:a16="http://schemas.microsoft.com/office/drawing/2014/main" id="{6452722B-729C-4518-8328-29293C99A692}"/>
              </a:ext>
            </a:extLst>
          </p:cNvPr>
          <p:cNvPicPr>
            <a:picLocks noChangeAspect="1"/>
          </p:cNvPicPr>
          <p:nvPr/>
        </p:nvPicPr>
        <p:blipFill>
          <a:blip r:embed="rId4"/>
          <a:stretch>
            <a:fillRect/>
          </a:stretch>
        </p:blipFill>
        <p:spPr>
          <a:xfrm>
            <a:off x="4548818" y="1494371"/>
            <a:ext cx="3875182" cy="2222596"/>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6098</TotalTime>
  <Words>2329</Words>
  <Application>Microsoft Office PowerPoint</Application>
  <PresentationFormat>On-screen Show (16:9)</PresentationFormat>
  <Paragraphs>244</Paragraphs>
  <Slides>23</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Miriam Libre</vt:lpstr>
      <vt:lpstr>Krona One</vt:lpstr>
      <vt:lpstr>Consolas</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39</cp:revision>
  <dcterms:modified xsi:type="dcterms:W3CDTF">2022-04-18T16:41:50Z</dcterms:modified>
</cp:coreProperties>
</file>